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256" r:id="rId5"/>
    <p:sldId id="277" r:id="rId6"/>
    <p:sldId id="295" r:id="rId7"/>
    <p:sldId id="296" r:id="rId8"/>
    <p:sldId id="297" r:id="rId9"/>
    <p:sldId id="304" r:id="rId10"/>
    <p:sldId id="298" r:id="rId11"/>
    <p:sldId id="299" r:id="rId12"/>
    <p:sldId id="300" r:id="rId13"/>
    <p:sldId id="306" r:id="rId14"/>
    <p:sldId id="307" r:id="rId15"/>
    <p:sldId id="301" r:id="rId16"/>
    <p:sldId id="302"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80" d="100"/>
          <a:sy n="80" d="100"/>
        </p:scale>
        <p:origin x="782"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12/12/2025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3144153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07922" y="1735841"/>
            <a:ext cx="10776155" cy="1122202"/>
          </a:xfrm>
        </p:spPr>
        <p:txBody>
          <a:bodyPr/>
          <a:lstStyle/>
          <a:p>
            <a:pPr algn="ctr"/>
            <a:br>
              <a:rPr lang="en-US" sz="2800" b="1" dirty="0"/>
            </a:br>
            <a:r>
              <a:rPr lang="en-IN" sz="3200" b="1" dirty="0">
                <a:solidFill>
                  <a:schemeClr val="accent5">
                    <a:lumMod val="50000"/>
                  </a:schemeClr>
                </a:solidFill>
              </a:rPr>
              <a:t>AI and Data Analytics for Governance: Improving Public Sector Efficiency Through Automation</a:t>
            </a:r>
            <a:br>
              <a:rPr lang="en-IN" sz="3200" b="1" dirty="0"/>
            </a:br>
            <a:endParaRPr lang="en-US" sz="3200" b="1" dirty="0"/>
          </a:p>
        </p:txBody>
      </p:sp>
      <p:sp>
        <p:nvSpPr>
          <p:cNvPr id="4" name="Title 1">
            <a:extLst>
              <a:ext uri="{FF2B5EF4-FFF2-40B4-BE49-F238E27FC236}">
                <a16:creationId xmlns:a16="http://schemas.microsoft.com/office/drawing/2014/main" id="{871758A5-E37A-3EE6-88FA-C8F1B6B0C87C}"/>
              </a:ext>
            </a:extLst>
          </p:cNvPr>
          <p:cNvSpPr txBox="1">
            <a:spLocks/>
          </p:cNvSpPr>
          <p:nvPr/>
        </p:nvSpPr>
        <p:spPr>
          <a:xfrm>
            <a:off x="8073836" y="4865195"/>
            <a:ext cx="4941771"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sz="2400" b="1" dirty="0">
                <a:solidFill>
                  <a:schemeClr val="accent5">
                    <a:lumMod val="50000"/>
                  </a:schemeClr>
                </a:solidFill>
              </a:rPr>
              <a:t>Submitted by </a:t>
            </a:r>
            <a:r>
              <a:rPr lang="en-US" dirty="0">
                <a:solidFill>
                  <a:schemeClr val="accent5">
                    <a:lumMod val="50000"/>
                  </a:schemeClr>
                </a:solidFill>
              </a:rPr>
              <a:t>:</a:t>
            </a:r>
          </a:p>
          <a:p>
            <a:r>
              <a:rPr lang="en-US" sz="2000" dirty="0">
                <a:solidFill>
                  <a:schemeClr val="accent5">
                    <a:lumMod val="50000"/>
                  </a:schemeClr>
                </a:solidFill>
              </a:rPr>
              <a:t>Aayush sahu</a:t>
            </a:r>
          </a:p>
          <a:p>
            <a:r>
              <a:rPr lang="en-US" sz="2000" dirty="0">
                <a:solidFill>
                  <a:schemeClr val="accent5">
                    <a:lumMod val="50000"/>
                  </a:schemeClr>
                </a:solidFill>
              </a:rPr>
              <a:t>Ajay </a:t>
            </a:r>
            <a:r>
              <a:rPr lang="en-US" sz="2000" dirty="0" err="1">
                <a:solidFill>
                  <a:schemeClr val="accent5">
                    <a:lumMod val="50000"/>
                  </a:schemeClr>
                </a:solidFill>
              </a:rPr>
              <a:t>krishnanad</a:t>
            </a:r>
            <a:r>
              <a:rPr lang="en-US" sz="2000" dirty="0">
                <a:solidFill>
                  <a:schemeClr val="accent5">
                    <a:lumMod val="50000"/>
                  </a:schemeClr>
                </a:solidFill>
              </a:rPr>
              <a:t> </a:t>
            </a:r>
            <a:r>
              <a:rPr lang="en-US" sz="2000" dirty="0" err="1">
                <a:solidFill>
                  <a:schemeClr val="accent5">
                    <a:lumMod val="50000"/>
                  </a:schemeClr>
                </a:solidFill>
              </a:rPr>
              <a:t>paikra</a:t>
            </a:r>
            <a:endParaRPr lang="en-US" sz="2000" dirty="0">
              <a:solidFill>
                <a:schemeClr val="accent5">
                  <a:lumMod val="50000"/>
                </a:schemeClr>
              </a:solidFill>
            </a:endParaRPr>
          </a:p>
          <a:p>
            <a:r>
              <a:rPr lang="en-US" sz="2000" dirty="0">
                <a:solidFill>
                  <a:schemeClr val="accent5">
                    <a:lumMod val="50000"/>
                  </a:schemeClr>
                </a:solidFill>
              </a:rPr>
              <a:t>Amisha </a:t>
            </a:r>
            <a:r>
              <a:rPr lang="en-US" sz="2000" dirty="0" err="1">
                <a:solidFill>
                  <a:schemeClr val="accent5">
                    <a:lumMod val="50000"/>
                  </a:schemeClr>
                </a:solidFill>
              </a:rPr>
              <a:t>chandel</a:t>
            </a:r>
            <a:endParaRPr lang="en-US" sz="2000" dirty="0">
              <a:solidFill>
                <a:schemeClr val="accent5">
                  <a:lumMod val="50000"/>
                </a:schemeClr>
              </a:solidFill>
            </a:endParaRPr>
          </a:p>
          <a:p>
            <a:r>
              <a:rPr lang="en-US" sz="2000" dirty="0">
                <a:solidFill>
                  <a:schemeClr val="accent5">
                    <a:lumMod val="50000"/>
                  </a:schemeClr>
                </a:solidFill>
              </a:rPr>
              <a:t>Ayush Kashyap</a:t>
            </a:r>
          </a:p>
          <a:p>
            <a:r>
              <a:rPr lang="en-US" sz="2000" dirty="0">
                <a:solidFill>
                  <a:schemeClr val="accent5">
                    <a:lumMod val="50000"/>
                  </a:schemeClr>
                </a:solidFill>
              </a:rPr>
              <a:t>Ayush </a:t>
            </a:r>
            <a:r>
              <a:rPr lang="en-US" sz="2000" dirty="0" err="1">
                <a:solidFill>
                  <a:schemeClr val="accent5">
                    <a:lumMod val="50000"/>
                  </a:schemeClr>
                </a:solidFill>
              </a:rPr>
              <a:t>verma</a:t>
            </a:r>
            <a:endParaRPr lang="en-US" sz="2000" dirty="0">
              <a:solidFill>
                <a:schemeClr val="accent5">
                  <a:lumMod val="50000"/>
                </a:schemeClr>
              </a:solidFill>
            </a:endParaRPr>
          </a:p>
        </p:txBody>
      </p:sp>
      <p:sp>
        <p:nvSpPr>
          <p:cNvPr id="5" name="Title 1">
            <a:extLst>
              <a:ext uri="{FF2B5EF4-FFF2-40B4-BE49-F238E27FC236}">
                <a16:creationId xmlns:a16="http://schemas.microsoft.com/office/drawing/2014/main" id="{7D9E34EA-1FCF-3916-AACC-EB0904718FDA}"/>
              </a:ext>
            </a:extLst>
          </p:cNvPr>
          <p:cNvSpPr txBox="1">
            <a:spLocks/>
          </p:cNvSpPr>
          <p:nvPr/>
        </p:nvSpPr>
        <p:spPr>
          <a:xfrm>
            <a:off x="1154228" y="3742993"/>
            <a:ext cx="4941771"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sz="2400" b="1" dirty="0">
                <a:solidFill>
                  <a:schemeClr val="accent5">
                    <a:lumMod val="50000"/>
                  </a:schemeClr>
                </a:solidFill>
              </a:rPr>
              <a:t>Guided by :</a:t>
            </a:r>
          </a:p>
          <a:p>
            <a:r>
              <a:rPr lang="en-US" sz="2000" dirty="0">
                <a:solidFill>
                  <a:schemeClr val="accent5">
                    <a:lumMod val="50000"/>
                  </a:schemeClr>
                </a:solidFill>
              </a:rPr>
              <a:t>Dr. </a:t>
            </a:r>
            <a:r>
              <a:rPr lang="en-US" sz="2000" dirty="0" err="1">
                <a:solidFill>
                  <a:schemeClr val="accent5">
                    <a:lumMod val="50000"/>
                  </a:schemeClr>
                </a:solidFill>
              </a:rPr>
              <a:t>krishna</a:t>
            </a:r>
            <a:r>
              <a:rPr lang="en-US" sz="2000">
                <a:solidFill>
                  <a:schemeClr val="accent5">
                    <a:lumMod val="50000"/>
                  </a:schemeClr>
                </a:solidFill>
              </a:rPr>
              <a:t> Bhagawan </a:t>
            </a:r>
            <a:r>
              <a:rPr lang="en-US" sz="2000" dirty="0" err="1">
                <a:solidFill>
                  <a:schemeClr val="accent5">
                    <a:lumMod val="50000"/>
                  </a:schemeClr>
                </a:solidFill>
              </a:rPr>
              <a:t>bandaru</a:t>
            </a:r>
            <a:endParaRPr lang="en-US" sz="2000" dirty="0">
              <a:solidFill>
                <a:schemeClr val="accent5">
                  <a:lumMod val="50000"/>
                </a:schemeClr>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9922-B215-5DF7-E3D3-8872190085D1}"/>
              </a:ext>
            </a:extLst>
          </p:cNvPr>
          <p:cNvSpPr>
            <a:spLocks noGrp="1"/>
          </p:cNvSpPr>
          <p:nvPr>
            <p:ph type="title"/>
          </p:nvPr>
        </p:nvSpPr>
        <p:spPr>
          <a:xfrm>
            <a:off x="1885156" y="262913"/>
            <a:ext cx="8421688" cy="1325563"/>
          </a:xfrm>
        </p:spPr>
        <p:txBody>
          <a:bodyPr>
            <a:normAutofit/>
          </a:bodyPr>
          <a:lstStyle/>
          <a:p>
            <a:r>
              <a:rPr lang="en-IN" sz="3200" b="1" dirty="0">
                <a:solidFill>
                  <a:srgbClr val="002060"/>
                </a:solidFill>
              </a:rPr>
              <a:t>OUTPUTS</a:t>
            </a:r>
          </a:p>
        </p:txBody>
      </p:sp>
      <p:sp>
        <p:nvSpPr>
          <p:cNvPr id="7" name="Text Placeholder 6">
            <a:extLst>
              <a:ext uri="{FF2B5EF4-FFF2-40B4-BE49-F238E27FC236}">
                <a16:creationId xmlns:a16="http://schemas.microsoft.com/office/drawing/2014/main" id="{6DC565AF-F629-BF0F-C570-9E701E370D8D}"/>
              </a:ext>
            </a:extLst>
          </p:cNvPr>
          <p:cNvSpPr>
            <a:spLocks noGrp="1"/>
          </p:cNvSpPr>
          <p:nvPr>
            <p:ph type="body" idx="1"/>
          </p:nvPr>
        </p:nvSpPr>
        <p:spPr/>
        <p:txBody>
          <a:bodyPr/>
          <a:lstStyle/>
          <a:p>
            <a:endParaRPr lang="en-IN" dirty="0"/>
          </a:p>
        </p:txBody>
      </p:sp>
      <p:sp>
        <p:nvSpPr>
          <p:cNvPr id="8" name="Text Placeholder 7">
            <a:extLst>
              <a:ext uri="{FF2B5EF4-FFF2-40B4-BE49-F238E27FC236}">
                <a16:creationId xmlns:a16="http://schemas.microsoft.com/office/drawing/2014/main" id="{700D0C73-5FDE-FB30-99B7-A1FF2EF2E4E5}"/>
              </a:ext>
            </a:extLst>
          </p:cNvPr>
          <p:cNvSpPr>
            <a:spLocks noGrp="1"/>
          </p:cNvSpPr>
          <p:nvPr>
            <p:ph type="body" idx="18"/>
          </p:nvPr>
        </p:nvSpPr>
        <p:spPr/>
        <p:txBody>
          <a:bodyPr/>
          <a:lstStyle/>
          <a:p>
            <a:endParaRPr lang="en-IN" dirty="0"/>
          </a:p>
        </p:txBody>
      </p:sp>
      <p:sp>
        <p:nvSpPr>
          <p:cNvPr id="15" name="Date Placeholder 14">
            <a:extLst>
              <a:ext uri="{FF2B5EF4-FFF2-40B4-BE49-F238E27FC236}">
                <a16:creationId xmlns:a16="http://schemas.microsoft.com/office/drawing/2014/main" id="{2B6B9EB2-A364-9761-0A85-68956F02404C}"/>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134983A4-E34D-914B-75B7-02C4FFAFA739}"/>
              </a:ext>
            </a:extLst>
          </p:cNvPr>
          <p:cNvSpPr>
            <a:spLocks noGrp="1"/>
          </p:cNvSpPr>
          <p:nvPr>
            <p:ph type="ftr" sz="quarter" idx="11"/>
          </p:nvPr>
        </p:nvSpPr>
        <p:spPr/>
        <p:txBody>
          <a:bodyPr/>
          <a:lstStyle/>
          <a:p>
            <a:r>
              <a:rPr lang="en-US"/>
              <a:t>Pitch Deck</a:t>
            </a:r>
            <a:endParaRPr lang="en-US" dirty="0"/>
          </a:p>
        </p:txBody>
      </p:sp>
      <p:sp>
        <p:nvSpPr>
          <p:cNvPr id="17" name="Slide Number Placeholder 16">
            <a:extLst>
              <a:ext uri="{FF2B5EF4-FFF2-40B4-BE49-F238E27FC236}">
                <a16:creationId xmlns:a16="http://schemas.microsoft.com/office/drawing/2014/main" id="{5243A643-2771-7CE7-19B0-68B65BCC2A4E}"/>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33" name="Picture 32">
            <a:extLst>
              <a:ext uri="{FF2B5EF4-FFF2-40B4-BE49-F238E27FC236}">
                <a16:creationId xmlns:a16="http://schemas.microsoft.com/office/drawing/2014/main" id="{BA626F59-3357-45AC-0E88-0B69E472B51F}"/>
              </a:ext>
            </a:extLst>
          </p:cNvPr>
          <p:cNvPicPr>
            <a:picLocks noChangeAspect="1"/>
          </p:cNvPicPr>
          <p:nvPr/>
        </p:nvPicPr>
        <p:blipFill>
          <a:blip r:embed="rId2"/>
          <a:stretch>
            <a:fillRect/>
          </a:stretch>
        </p:blipFill>
        <p:spPr>
          <a:xfrm>
            <a:off x="84694" y="1595458"/>
            <a:ext cx="5888556" cy="4817427"/>
          </a:xfrm>
          <a:prstGeom prst="rect">
            <a:avLst/>
          </a:prstGeom>
        </p:spPr>
      </p:pic>
      <p:pic>
        <p:nvPicPr>
          <p:cNvPr id="35" name="Picture 34">
            <a:extLst>
              <a:ext uri="{FF2B5EF4-FFF2-40B4-BE49-F238E27FC236}">
                <a16:creationId xmlns:a16="http://schemas.microsoft.com/office/drawing/2014/main" id="{4C6DCA91-7C46-57CD-91D3-F8F2CE94D462}"/>
              </a:ext>
            </a:extLst>
          </p:cNvPr>
          <p:cNvPicPr>
            <a:picLocks noChangeAspect="1"/>
          </p:cNvPicPr>
          <p:nvPr/>
        </p:nvPicPr>
        <p:blipFill>
          <a:blip r:embed="rId3"/>
          <a:stretch>
            <a:fillRect/>
          </a:stretch>
        </p:blipFill>
        <p:spPr>
          <a:xfrm>
            <a:off x="6096000" y="1588476"/>
            <a:ext cx="6011306" cy="4817427"/>
          </a:xfrm>
          <a:prstGeom prst="rect">
            <a:avLst/>
          </a:prstGeom>
        </p:spPr>
      </p:pic>
    </p:spTree>
    <p:extLst>
      <p:ext uri="{BB962C8B-B14F-4D97-AF65-F5344CB8AC3E}">
        <p14:creationId xmlns:p14="http://schemas.microsoft.com/office/powerpoint/2010/main" val="1035145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E40EDC-95CD-B0B7-B268-8D1D91D588A8}"/>
              </a:ext>
            </a:extLst>
          </p:cNvPr>
          <p:cNvSpPr>
            <a:spLocks noGrp="1"/>
          </p:cNvSpPr>
          <p:nvPr>
            <p:ph type="body" idx="1"/>
          </p:nvPr>
        </p:nvSpPr>
        <p:spPr/>
        <p:txBody>
          <a:bodyPr/>
          <a:lstStyle/>
          <a:p>
            <a:endParaRPr lang="en-IN" dirty="0"/>
          </a:p>
        </p:txBody>
      </p:sp>
      <p:sp>
        <p:nvSpPr>
          <p:cNvPr id="8" name="Text Placeholder 7">
            <a:extLst>
              <a:ext uri="{FF2B5EF4-FFF2-40B4-BE49-F238E27FC236}">
                <a16:creationId xmlns:a16="http://schemas.microsoft.com/office/drawing/2014/main" id="{5A91CAC2-0A4D-1DAC-861A-725FF6167F82}"/>
              </a:ext>
            </a:extLst>
          </p:cNvPr>
          <p:cNvSpPr>
            <a:spLocks noGrp="1"/>
          </p:cNvSpPr>
          <p:nvPr>
            <p:ph type="body" idx="18"/>
          </p:nvPr>
        </p:nvSpPr>
        <p:spPr/>
        <p:txBody>
          <a:bodyPr/>
          <a:lstStyle/>
          <a:p>
            <a:endParaRPr lang="en-IN" dirty="0"/>
          </a:p>
        </p:txBody>
      </p:sp>
      <p:sp>
        <p:nvSpPr>
          <p:cNvPr id="15" name="Date Placeholder 14">
            <a:extLst>
              <a:ext uri="{FF2B5EF4-FFF2-40B4-BE49-F238E27FC236}">
                <a16:creationId xmlns:a16="http://schemas.microsoft.com/office/drawing/2014/main" id="{A36E1F69-6B29-E539-F6A5-BB29354EA7A8}"/>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C2E2D4F4-9834-8460-3A45-CDF53833AFC2}"/>
              </a:ext>
            </a:extLst>
          </p:cNvPr>
          <p:cNvSpPr>
            <a:spLocks noGrp="1"/>
          </p:cNvSpPr>
          <p:nvPr>
            <p:ph type="ftr" sz="quarter" idx="11"/>
          </p:nvPr>
        </p:nvSpPr>
        <p:spPr/>
        <p:txBody>
          <a:bodyPr/>
          <a:lstStyle/>
          <a:p>
            <a:r>
              <a:rPr lang="en-US"/>
              <a:t>Pitch Deck</a:t>
            </a:r>
            <a:endParaRPr lang="en-US" dirty="0"/>
          </a:p>
        </p:txBody>
      </p:sp>
      <p:sp>
        <p:nvSpPr>
          <p:cNvPr id="17" name="Slide Number Placeholder 16">
            <a:extLst>
              <a:ext uri="{FF2B5EF4-FFF2-40B4-BE49-F238E27FC236}">
                <a16:creationId xmlns:a16="http://schemas.microsoft.com/office/drawing/2014/main" id="{4A9F0A5F-451F-FC4B-207B-C13F84FB3742}"/>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19" name="Picture 18">
            <a:extLst>
              <a:ext uri="{FF2B5EF4-FFF2-40B4-BE49-F238E27FC236}">
                <a16:creationId xmlns:a16="http://schemas.microsoft.com/office/drawing/2014/main" id="{19D830A1-B149-654B-24E4-D1A71082463A}"/>
              </a:ext>
            </a:extLst>
          </p:cNvPr>
          <p:cNvPicPr>
            <a:picLocks noChangeAspect="1"/>
          </p:cNvPicPr>
          <p:nvPr/>
        </p:nvPicPr>
        <p:blipFill>
          <a:blip r:embed="rId2"/>
          <a:stretch>
            <a:fillRect/>
          </a:stretch>
        </p:blipFill>
        <p:spPr>
          <a:xfrm>
            <a:off x="117987" y="1079015"/>
            <a:ext cx="5710747" cy="4699969"/>
          </a:xfrm>
          <a:prstGeom prst="rect">
            <a:avLst/>
          </a:prstGeom>
        </p:spPr>
      </p:pic>
      <p:pic>
        <p:nvPicPr>
          <p:cNvPr id="21" name="Picture 20">
            <a:extLst>
              <a:ext uri="{FF2B5EF4-FFF2-40B4-BE49-F238E27FC236}">
                <a16:creationId xmlns:a16="http://schemas.microsoft.com/office/drawing/2014/main" id="{FD48ACE1-7860-C926-CC80-FBD6DDEAEFC1}"/>
              </a:ext>
            </a:extLst>
          </p:cNvPr>
          <p:cNvPicPr>
            <a:picLocks noChangeAspect="1"/>
          </p:cNvPicPr>
          <p:nvPr/>
        </p:nvPicPr>
        <p:blipFill>
          <a:blip r:embed="rId3"/>
          <a:stretch>
            <a:fillRect/>
          </a:stretch>
        </p:blipFill>
        <p:spPr>
          <a:xfrm>
            <a:off x="5948362" y="1079015"/>
            <a:ext cx="6125651" cy="4699970"/>
          </a:xfrm>
          <a:prstGeom prst="rect">
            <a:avLst/>
          </a:prstGeom>
        </p:spPr>
      </p:pic>
    </p:spTree>
    <p:extLst>
      <p:ext uri="{BB962C8B-B14F-4D97-AF65-F5344CB8AC3E}">
        <p14:creationId xmlns:p14="http://schemas.microsoft.com/office/powerpoint/2010/main" val="165203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94DB-A5FC-27EF-72B2-BD3A6E6F1A8C}"/>
              </a:ext>
            </a:extLst>
          </p:cNvPr>
          <p:cNvSpPr>
            <a:spLocks noGrp="1"/>
          </p:cNvSpPr>
          <p:nvPr>
            <p:ph type="title"/>
          </p:nvPr>
        </p:nvSpPr>
        <p:spPr>
          <a:xfrm>
            <a:off x="3648830" y="0"/>
            <a:ext cx="4762501" cy="1325563"/>
          </a:xfrm>
        </p:spPr>
        <p:txBody>
          <a:bodyPr>
            <a:normAutofit/>
          </a:bodyPr>
          <a:lstStyle/>
          <a:p>
            <a:pPr algn="ctr"/>
            <a:r>
              <a:rPr lang="en-IN" sz="3200" b="1" dirty="0">
                <a:solidFill>
                  <a:srgbClr val="002060"/>
                </a:solidFill>
              </a:rPr>
              <a:t>Results &amp; Impact</a:t>
            </a:r>
          </a:p>
        </p:txBody>
      </p:sp>
      <p:sp>
        <p:nvSpPr>
          <p:cNvPr id="4" name="Date Placeholder 3">
            <a:extLst>
              <a:ext uri="{FF2B5EF4-FFF2-40B4-BE49-F238E27FC236}">
                <a16:creationId xmlns:a16="http://schemas.microsoft.com/office/drawing/2014/main" id="{3CAB54DB-07DA-EF7A-BF57-9F7249CC55E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9B2AFE6-B9E2-D17D-5E1B-D2322F23FC30}"/>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049A338-EB37-211E-6B52-FB50C45141AE}"/>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7" name="Rectangle 1">
            <a:extLst>
              <a:ext uri="{FF2B5EF4-FFF2-40B4-BE49-F238E27FC236}">
                <a16:creationId xmlns:a16="http://schemas.microsoft.com/office/drawing/2014/main" id="{EE43A16F-E270-D737-0A65-0C76FA833CFB}"/>
              </a:ext>
            </a:extLst>
          </p:cNvPr>
          <p:cNvSpPr>
            <a:spLocks noGrp="1" noChangeArrowheads="1"/>
          </p:cNvSpPr>
          <p:nvPr>
            <p:ph idx="1"/>
          </p:nvPr>
        </p:nvSpPr>
        <p:spPr bwMode="auto">
          <a:xfrm>
            <a:off x="1197691" y="1832034"/>
            <a:ext cx="979661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Key Results from PoC</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Time Savings</a:t>
            </a:r>
            <a:r>
              <a:rPr kumimoji="0" lang="en-US" altLang="en-US" sz="1800" b="0" i="0" u="none" strike="noStrike" cap="none" normalizeH="0" baseline="0" dirty="0">
                <a:ln>
                  <a:noFill/>
                </a:ln>
                <a:solidFill>
                  <a:schemeClr val="tx1"/>
                </a:solidFill>
                <a:effectLst/>
                <a:latin typeface="Arial" panose="020B0604020202020204" pitchFamily="34" charset="0"/>
              </a:rPr>
              <a:t>: The AI model reduced processing time per claim form by </a:t>
            </a:r>
            <a:r>
              <a:rPr lang="en-US" altLang="en-US" sz="1800" b="1" dirty="0">
                <a:solidFill>
                  <a:schemeClr val="tx1"/>
                </a:solidFill>
                <a:latin typeface="Arial" panose="020B0604020202020204" pitchFamily="34" charset="0"/>
              </a:rPr>
              <a:t>75 - 80</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from </a:t>
            </a:r>
            <a:r>
              <a:rPr kumimoji="0" lang="en-US" altLang="en-US" sz="1800" b="1" i="0" u="none" strike="noStrike" cap="none" normalizeH="0" baseline="0" dirty="0">
                <a:ln>
                  <a:noFill/>
                </a:ln>
                <a:solidFill>
                  <a:schemeClr val="tx1"/>
                </a:solidFill>
                <a:effectLst/>
                <a:latin typeface="Arial" panose="020B0604020202020204" pitchFamily="34" charset="0"/>
              </a:rPr>
              <a:t>12 – 15 minutes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Accuracy Improvement</a:t>
            </a:r>
            <a:r>
              <a:rPr kumimoji="0" lang="en-US" altLang="en-US" sz="1800" b="0" i="0" u="none" strike="noStrike" cap="none" normalizeH="0" baseline="0" dirty="0">
                <a:ln>
                  <a:noFill/>
                </a:ln>
                <a:solidFill>
                  <a:schemeClr val="tx1"/>
                </a:solidFill>
                <a:effectLst/>
                <a:latin typeface="Arial" panose="020B0604020202020204" pitchFamily="34" charset="0"/>
              </a:rPr>
              <a:t>: Automated extraction showed an </a:t>
            </a:r>
            <a:r>
              <a:rPr lang="en-US" altLang="en-US" sz="1800" b="1" dirty="0">
                <a:solidFill>
                  <a:schemeClr val="tx1"/>
                </a:solidFill>
                <a:latin typeface="Arial" panose="020B0604020202020204" pitchFamily="34" charset="0"/>
              </a:rPr>
              <a:t>80</a:t>
            </a:r>
            <a:r>
              <a:rPr kumimoji="0" lang="en-US" altLang="en-US" sz="1800" b="1" i="0" u="none" strike="noStrike" cap="none" normalizeH="0" baseline="0" dirty="0">
                <a:ln>
                  <a:noFill/>
                </a:ln>
                <a:solidFill>
                  <a:schemeClr val="tx1"/>
                </a:solidFill>
                <a:effectLst/>
                <a:latin typeface="Arial" panose="020B0604020202020204" pitchFamily="34" charset="0"/>
              </a:rPr>
              <a:t>% reduction</a:t>
            </a:r>
            <a:r>
              <a:rPr kumimoji="0" lang="en-US" altLang="en-US" sz="1800" b="0" i="0" u="none" strike="noStrike" cap="none" normalizeH="0" baseline="0" dirty="0">
                <a:ln>
                  <a:noFill/>
                </a:ln>
                <a:solidFill>
                  <a:schemeClr val="tx1"/>
                </a:solidFill>
                <a:effectLst/>
                <a:latin typeface="Arial" panose="020B0604020202020204" pitchFamily="34" charset="0"/>
              </a:rPr>
              <a:t> in errors compared to manual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FTE Savings</a:t>
            </a:r>
            <a:r>
              <a:rPr kumimoji="0" lang="en-US" altLang="en-US" sz="1800" b="0" i="0" u="none" strike="noStrike" cap="none" normalizeH="0" baseline="0" dirty="0">
                <a:ln>
                  <a:noFill/>
                </a:ln>
                <a:solidFill>
                  <a:schemeClr val="tx1"/>
                </a:solidFill>
                <a:effectLst/>
                <a:latin typeface="Arial" panose="020B0604020202020204" pitchFamily="34" charset="0"/>
              </a:rPr>
              <a:t>: Achieved a reduction of </a:t>
            </a:r>
            <a:r>
              <a:rPr kumimoji="0" lang="en-US" altLang="en-US" sz="1800" b="1" i="0" u="none" strike="noStrike" cap="none" normalizeH="0" baseline="0" dirty="0">
                <a:ln>
                  <a:noFill/>
                </a:ln>
                <a:solidFill>
                  <a:schemeClr val="tx1"/>
                </a:solidFill>
                <a:effectLst/>
                <a:latin typeface="Arial" panose="020B0604020202020204" pitchFamily="34" charset="0"/>
              </a:rPr>
              <a:t>X Full-Time Equivalent (FTE)</a:t>
            </a:r>
            <a:r>
              <a:rPr kumimoji="0" lang="en-US" altLang="en-US" sz="1800" b="0" i="0" u="none" strike="noStrike" cap="none" normalizeH="0" baseline="0" dirty="0">
                <a:ln>
                  <a:noFill/>
                </a:ln>
                <a:solidFill>
                  <a:schemeClr val="tx1"/>
                </a:solidFill>
                <a:effectLst/>
                <a:latin typeface="Arial" panose="020B0604020202020204" pitchFamily="34" charset="0"/>
              </a:rPr>
              <a:t> positions, resulting in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cost savings of </a:t>
            </a:r>
            <a:r>
              <a:rPr lang="en-US" altLang="en-US" sz="1800" b="1" dirty="0">
                <a:solidFill>
                  <a:schemeClr val="tx1"/>
                </a:solidFill>
                <a:latin typeface="Arial" panose="020B0604020202020204" pitchFamily="34" charset="0"/>
              </a:rPr>
              <a:t>time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Key Business Metrics Impacted</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FTE Reduction</a:t>
            </a:r>
            <a:r>
              <a:rPr kumimoji="0" lang="en-US" altLang="en-US" sz="1800" b="0" i="0" u="none" strike="noStrike" cap="none" normalizeH="0" baseline="0" dirty="0">
                <a:ln>
                  <a:noFill/>
                </a:ln>
                <a:solidFill>
                  <a:schemeClr val="tx1"/>
                </a:solidFill>
                <a:effectLst/>
                <a:latin typeface="Arial" panose="020B0604020202020204" pitchFamily="34" charset="0"/>
              </a:rPr>
              <a:t>: Significantly lowered headcount required for document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Operational Efficiency</a:t>
            </a:r>
            <a:r>
              <a:rPr kumimoji="0" lang="en-US" altLang="en-US" sz="1800" b="0" i="0" u="none" strike="noStrike" cap="none" normalizeH="0" baseline="0" dirty="0">
                <a:ln>
                  <a:noFill/>
                </a:ln>
                <a:solidFill>
                  <a:schemeClr val="tx1"/>
                </a:solidFill>
                <a:effectLst/>
                <a:latin typeface="Arial" panose="020B0604020202020204" pitchFamily="34" charset="0"/>
              </a:rPr>
              <a:t>: Faster processing of claims led to improved customer satisfaction and quicker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008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E4EB-D002-1EC3-648D-CE7793F638B4}"/>
              </a:ext>
            </a:extLst>
          </p:cNvPr>
          <p:cNvSpPr>
            <a:spLocks noGrp="1"/>
          </p:cNvSpPr>
          <p:nvPr>
            <p:ph type="title"/>
          </p:nvPr>
        </p:nvSpPr>
        <p:spPr>
          <a:xfrm>
            <a:off x="2547617" y="0"/>
            <a:ext cx="6964927" cy="1325563"/>
          </a:xfrm>
        </p:spPr>
        <p:txBody>
          <a:bodyPr>
            <a:normAutofit/>
          </a:bodyPr>
          <a:lstStyle/>
          <a:p>
            <a:pPr algn="ctr"/>
            <a:r>
              <a:rPr lang="en-IN" sz="3200" b="1" dirty="0">
                <a:solidFill>
                  <a:srgbClr val="002060"/>
                </a:solidFill>
              </a:rPr>
              <a:t>Conclusion &amp; Future Vision</a:t>
            </a:r>
          </a:p>
        </p:txBody>
      </p:sp>
      <p:sp>
        <p:nvSpPr>
          <p:cNvPr id="4" name="Date Placeholder 3">
            <a:extLst>
              <a:ext uri="{FF2B5EF4-FFF2-40B4-BE49-F238E27FC236}">
                <a16:creationId xmlns:a16="http://schemas.microsoft.com/office/drawing/2014/main" id="{6E870465-0706-6769-5735-2A62462332A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B68A110-4C03-3AAC-F810-41ED7C6880D8}"/>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5DAECBDA-1D91-1E0F-1D1D-D15017BD25B8}"/>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7" name="Rectangle 1">
            <a:extLst>
              <a:ext uri="{FF2B5EF4-FFF2-40B4-BE49-F238E27FC236}">
                <a16:creationId xmlns:a16="http://schemas.microsoft.com/office/drawing/2014/main" id="{AD538AB2-B7A9-C741-3755-738CB9F39875}"/>
              </a:ext>
            </a:extLst>
          </p:cNvPr>
          <p:cNvSpPr>
            <a:spLocks noGrp="1" noChangeArrowheads="1"/>
          </p:cNvSpPr>
          <p:nvPr>
            <p:ph idx="1"/>
          </p:nvPr>
        </p:nvSpPr>
        <p:spPr bwMode="auto">
          <a:xfrm>
            <a:off x="1226917" y="1783201"/>
            <a:ext cx="973430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Summary of Key Takeaways</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AI-driven automation of document processing provides significant improvements in time efficiency, cost reduction, and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PoC demonstrates the feasibility and value of applying </a:t>
            </a:r>
            <a:r>
              <a:rPr kumimoji="0" lang="en-US" altLang="en-US" sz="1800" b="1" i="0" u="none" strike="noStrike" cap="none" normalizeH="0" baseline="0" dirty="0">
                <a:ln>
                  <a:noFill/>
                </a:ln>
                <a:solidFill>
                  <a:schemeClr val="tx1"/>
                </a:solidFill>
                <a:effectLst/>
                <a:latin typeface="Arial" panose="020B0604020202020204" pitchFamily="34" charset="0"/>
              </a:rPr>
              <a:t>GenAI</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NLP</a:t>
            </a:r>
            <a:r>
              <a:rPr kumimoji="0" lang="en-US" altLang="en-US" sz="1800" b="0" i="0" u="none" strike="noStrike" cap="none" normalizeH="0" baseline="0" dirty="0">
                <a:ln>
                  <a:noFill/>
                </a:ln>
                <a:solidFill>
                  <a:schemeClr val="tx1"/>
                </a:solidFill>
                <a:effectLst/>
                <a:latin typeface="Arial" panose="020B0604020202020204" pitchFamily="34" charset="0"/>
              </a:rPr>
              <a:t> to automate insurance claims workflows.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Future Steps</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Scaling</a:t>
            </a:r>
            <a:r>
              <a:rPr kumimoji="0" lang="en-US" altLang="en-US" sz="1800" b="0" i="0" u="none" strike="noStrike" cap="none" normalizeH="0" baseline="0" dirty="0">
                <a:ln>
                  <a:noFill/>
                </a:ln>
                <a:solidFill>
                  <a:schemeClr val="tx1"/>
                </a:solidFill>
                <a:effectLst/>
                <a:latin typeface="Arial" panose="020B0604020202020204" pitchFamily="34" charset="0"/>
              </a:rPr>
              <a:t>: Roll out the AI solution across all claim types, further optimizing workflows.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Continuous Improvement</a:t>
            </a:r>
            <a:r>
              <a:rPr kumimoji="0" lang="en-US" altLang="en-US" sz="1800" b="0" i="0" u="none" strike="noStrike" cap="none" normalizeH="0" baseline="0" dirty="0">
                <a:ln>
                  <a:noFill/>
                </a:ln>
                <a:solidFill>
                  <a:schemeClr val="tx1"/>
                </a:solidFill>
                <a:effectLst/>
                <a:latin typeface="Arial" panose="020B0604020202020204" pitchFamily="34" charset="0"/>
              </a:rPr>
              <a:t>: Incorporate user feedback and data to refine the AI model and improve its explainability.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Exploring Additional Use Cases</a:t>
            </a:r>
            <a:r>
              <a:rPr kumimoji="0" lang="en-US" altLang="en-US" sz="1800" b="0" i="0" u="none" strike="noStrike" cap="none" normalizeH="0" baseline="0" dirty="0">
                <a:ln>
                  <a:noFill/>
                </a:ln>
                <a:solidFill>
                  <a:schemeClr val="tx1"/>
                </a:solidFill>
                <a:effectLst/>
                <a:latin typeface="Arial" panose="020B0604020202020204" pitchFamily="34" charset="0"/>
              </a:rPr>
              <a:t>: Expand the AI solution to other sectors with similar document-heavy workflows, such as legal, healthcare, and banking.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Final Thought</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Embracing AI-powered automation in the insurance industry will not only reduce costs but also drive innovation, enabling companies to stay competitive in an increasingly digital world.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37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2CE4-6CC1-E245-991C-0B7091526F1C}"/>
              </a:ext>
            </a:extLst>
          </p:cNvPr>
          <p:cNvSpPr>
            <a:spLocks noGrp="1"/>
          </p:cNvSpPr>
          <p:nvPr>
            <p:ph type="title"/>
          </p:nvPr>
        </p:nvSpPr>
        <p:spPr>
          <a:xfrm>
            <a:off x="2554543" y="2514948"/>
            <a:ext cx="7082914" cy="1325563"/>
          </a:xfrm>
        </p:spPr>
        <p:txBody>
          <a:bodyPr>
            <a:noAutofit/>
          </a:bodyPr>
          <a:lstStyle/>
          <a:p>
            <a:pPr algn="ctr"/>
            <a:r>
              <a:rPr lang="en-IN" sz="7200" b="1" i="1" u="sng" dirty="0">
                <a:solidFill>
                  <a:srgbClr val="002060"/>
                </a:solidFill>
              </a:rPr>
              <a:t>THANK YOU</a:t>
            </a:r>
          </a:p>
        </p:txBody>
      </p:sp>
      <p:sp>
        <p:nvSpPr>
          <p:cNvPr id="4" name="Date Placeholder 3">
            <a:extLst>
              <a:ext uri="{FF2B5EF4-FFF2-40B4-BE49-F238E27FC236}">
                <a16:creationId xmlns:a16="http://schemas.microsoft.com/office/drawing/2014/main" id="{0F608705-AFE7-4610-DA2E-9C30B342771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F46ACEA-7ECF-6A12-C797-42ABEB487611}"/>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833549E-BE25-0B19-4212-D3B375FD573E}"/>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2010551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412856" y="0"/>
            <a:ext cx="4506862" cy="1325563"/>
          </a:xfrm>
        </p:spPr>
        <p:txBody>
          <a:bodyPr>
            <a:normAutofit/>
          </a:bodyPr>
          <a:lstStyle/>
          <a:p>
            <a:pPr algn="ctr"/>
            <a:r>
              <a:rPr lang="en-US" sz="3200" b="1" dirty="0">
                <a:solidFill>
                  <a:srgbClr val="002060"/>
                </a:solidFill>
              </a:rPr>
              <a:t>introduction</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
        <p:nvSpPr>
          <p:cNvPr id="7" name="Rectangle 1">
            <a:extLst>
              <a:ext uri="{FF2B5EF4-FFF2-40B4-BE49-F238E27FC236}">
                <a16:creationId xmlns:a16="http://schemas.microsoft.com/office/drawing/2014/main" id="{76046BF5-6D49-0CD7-944C-2614B1D16D57}"/>
              </a:ext>
            </a:extLst>
          </p:cNvPr>
          <p:cNvSpPr>
            <a:spLocks noChangeArrowheads="1"/>
          </p:cNvSpPr>
          <p:nvPr/>
        </p:nvSpPr>
        <p:spPr bwMode="auto">
          <a:xfrm rot="10800000" flipV="1">
            <a:off x="913963" y="1737597"/>
            <a:ext cx="1036407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Context</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insurance industry is dealing with an increasing volume of claims and unstructured data in the form of claim forms, legal documents, and contracts.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Traditional manual processing methods are no longer efficient, leading to high operational costs, delays, and potential errors.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Relevance of the Project</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Digital transformation is critical for improving operational efficiency and reducing costs in sectors like insurance and legal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AI-driven automation, particularly using GenAI and NLP, offers a powerful solution to streamline document processing and create a competitive edge.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Why Now?</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market is increasingly looking for digital transformation solutions to cut operational costs, improve accuracy, and speed up customer response times. This project aims to address these needs with innovative AI technologies.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BD62-A01F-E3D5-DCCB-CE71647B62D8}"/>
              </a:ext>
            </a:extLst>
          </p:cNvPr>
          <p:cNvSpPr>
            <a:spLocks noGrp="1"/>
          </p:cNvSpPr>
          <p:nvPr>
            <p:ph type="title"/>
          </p:nvPr>
        </p:nvSpPr>
        <p:spPr>
          <a:xfrm>
            <a:off x="1826078" y="0"/>
            <a:ext cx="8376919" cy="1325563"/>
          </a:xfrm>
        </p:spPr>
        <p:txBody>
          <a:bodyPr>
            <a:normAutofit/>
          </a:bodyPr>
          <a:lstStyle/>
          <a:p>
            <a:pPr algn="ctr"/>
            <a:r>
              <a:rPr lang="en-IN" sz="3200" b="1" dirty="0">
                <a:solidFill>
                  <a:srgbClr val="002060"/>
                </a:solidFill>
              </a:rPr>
              <a:t>The Problem &amp; Value Proposition</a:t>
            </a:r>
          </a:p>
        </p:txBody>
      </p:sp>
      <p:sp>
        <p:nvSpPr>
          <p:cNvPr id="4" name="Date Placeholder 3">
            <a:extLst>
              <a:ext uri="{FF2B5EF4-FFF2-40B4-BE49-F238E27FC236}">
                <a16:creationId xmlns:a16="http://schemas.microsoft.com/office/drawing/2014/main" id="{017EFA42-0B37-B8AC-2C89-BCD1C99BA2B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D1C8814-D525-D870-DD98-5E771CE05111}"/>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374B654-3577-5D62-CB9E-12468CBEC487}"/>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7" name="Rectangle 1">
            <a:extLst>
              <a:ext uri="{FF2B5EF4-FFF2-40B4-BE49-F238E27FC236}">
                <a16:creationId xmlns:a16="http://schemas.microsoft.com/office/drawing/2014/main" id="{34FB793F-98C6-2C0C-0177-537D4ECDFD11}"/>
              </a:ext>
            </a:extLst>
          </p:cNvPr>
          <p:cNvSpPr>
            <a:spLocks noGrp="1" noChangeArrowheads="1"/>
          </p:cNvSpPr>
          <p:nvPr>
            <p:ph idx="1"/>
          </p:nvPr>
        </p:nvSpPr>
        <p:spPr bwMode="auto">
          <a:xfrm>
            <a:off x="1007074" y="1843890"/>
            <a:ext cx="1017785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Current Pain Points (As-Is State)</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Manual review of insurance claims or legal documents is slow, with high costs and human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Processing large volumes of unstructured data is inefficient and prone to inconsistencies.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Requires significant resources (FTE) for data extraction and classification.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Cost/Time/Risk</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Average time per claim form: 12 - 15 minutes (manual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High operational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Risk of errors leading to costly legal implications.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Value Proposition of Digital Transformation</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FTE Savings</a:t>
            </a:r>
            <a:r>
              <a:rPr kumimoji="0" lang="en-US" altLang="en-US" sz="1800" b="0" i="0" u="none" strike="noStrike" cap="none" normalizeH="0" baseline="0" dirty="0">
                <a:ln>
                  <a:noFill/>
                </a:ln>
                <a:solidFill>
                  <a:schemeClr val="tx1"/>
                </a:solidFill>
                <a:effectLst/>
                <a:latin typeface="Arial" panose="020B0604020202020204" pitchFamily="34" charset="0"/>
              </a:rPr>
              <a:t>: Reduces the number of people required for document review.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Time Efficiency</a:t>
            </a:r>
            <a:r>
              <a:rPr kumimoji="0" lang="en-US" altLang="en-US" sz="1800" b="0" i="0" u="none" strike="noStrike" cap="none" normalizeH="0" baseline="0" dirty="0">
                <a:ln>
                  <a:noFill/>
                </a:ln>
                <a:solidFill>
                  <a:schemeClr val="tx1"/>
                </a:solidFill>
                <a:effectLst/>
                <a:latin typeface="Arial" panose="020B0604020202020204" pitchFamily="34" charset="0"/>
              </a:rPr>
              <a:t>: Accelerates the process from hours to minutes per claim.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Accuracy</a:t>
            </a:r>
            <a:r>
              <a:rPr kumimoji="0" lang="en-US" altLang="en-US" sz="1800" b="0" i="0" u="none" strike="noStrike" cap="none" normalizeH="0" baseline="0" dirty="0">
                <a:ln>
                  <a:noFill/>
                </a:ln>
                <a:solidFill>
                  <a:schemeClr val="tx1"/>
                </a:solidFill>
                <a:effectLst/>
                <a:latin typeface="Arial" panose="020B0604020202020204" pitchFamily="34" charset="0"/>
              </a:rPr>
              <a:t>: Minimizes human error, ensuring higher accuracy in classification and data extraction.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6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1601D-F338-7B4A-4533-8F5488C1CD8E}"/>
              </a:ext>
            </a:extLst>
          </p:cNvPr>
          <p:cNvSpPr>
            <a:spLocks noGrp="1"/>
          </p:cNvSpPr>
          <p:nvPr>
            <p:ph type="title"/>
          </p:nvPr>
        </p:nvSpPr>
        <p:spPr>
          <a:xfrm>
            <a:off x="2492200" y="0"/>
            <a:ext cx="7207600" cy="1325563"/>
          </a:xfrm>
        </p:spPr>
        <p:txBody>
          <a:bodyPr>
            <a:noAutofit/>
          </a:bodyPr>
          <a:lstStyle/>
          <a:p>
            <a:r>
              <a:rPr lang="en-IN" sz="3200" b="1" dirty="0">
                <a:solidFill>
                  <a:srgbClr val="002060"/>
                </a:solidFill>
              </a:rPr>
              <a:t>Digital Solution &amp; PoC Demo</a:t>
            </a:r>
          </a:p>
        </p:txBody>
      </p:sp>
      <p:sp>
        <p:nvSpPr>
          <p:cNvPr id="4" name="Date Placeholder 3">
            <a:extLst>
              <a:ext uri="{FF2B5EF4-FFF2-40B4-BE49-F238E27FC236}">
                <a16:creationId xmlns:a16="http://schemas.microsoft.com/office/drawing/2014/main" id="{8B78F502-602F-F4AD-DB5A-E9DF7755EB2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EAAB7D6-CF9F-B245-AFA2-2C80140B8FE8}"/>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196AF1EE-1B74-3912-7BB1-A8338DC5A3FA}"/>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7" name="Rectangle 1">
            <a:extLst>
              <a:ext uri="{FF2B5EF4-FFF2-40B4-BE49-F238E27FC236}">
                <a16:creationId xmlns:a16="http://schemas.microsoft.com/office/drawing/2014/main" id="{A0167114-B9C0-F283-D8D0-5A86F923F6C2}"/>
              </a:ext>
            </a:extLst>
          </p:cNvPr>
          <p:cNvSpPr>
            <a:spLocks noGrp="1" noChangeArrowheads="1"/>
          </p:cNvSpPr>
          <p:nvPr>
            <p:ph idx="1"/>
          </p:nvPr>
        </p:nvSpPr>
        <p:spPr bwMode="auto">
          <a:xfrm>
            <a:off x="916200" y="1717298"/>
            <a:ext cx="103596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High-Level Description of the Chosen Technology</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We leverage </a:t>
            </a:r>
            <a:r>
              <a:rPr kumimoji="0" lang="en-US" altLang="en-US" sz="1800" b="1" i="0" u="none" strike="noStrike" cap="none" normalizeH="0" baseline="0" dirty="0">
                <a:ln>
                  <a:noFill/>
                </a:ln>
                <a:solidFill>
                  <a:schemeClr val="tx1"/>
                </a:solidFill>
                <a:effectLst/>
                <a:latin typeface="Arial" panose="020B0604020202020204" pitchFamily="34" charset="0"/>
              </a:rPr>
              <a:t>Generative AI (GenAI)</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Natural Language Processing (NLP)</a:t>
            </a:r>
            <a:r>
              <a:rPr kumimoji="0" lang="en-US" altLang="en-US" sz="1800" b="0" i="0" u="none" strike="noStrike" cap="none" normalizeH="0" baseline="0" dirty="0">
                <a:ln>
                  <a:noFill/>
                </a:ln>
                <a:solidFill>
                  <a:schemeClr val="tx1"/>
                </a:solidFill>
                <a:effectLst/>
                <a:latin typeface="Arial" panose="020B0604020202020204" pitchFamily="34" charset="0"/>
              </a:rPr>
              <a:t> to automate the      extraction and summarization of key data points from unstructured documents.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1800" b="1" i="0" u="none" strike="noStrike" cap="none" normalizeH="0" baseline="0" dirty="0">
                <a:ln>
                  <a:noFill/>
                </a:ln>
                <a:solidFill>
                  <a:schemeClr val="tx1"/>
                </a:solidFill>
                <a:effectLst/>
                <a:latin typeface="Arial" panose="020B0604020202020204" pitchFamily="34" charset="0"/>
              </a:rPr>
              <a:t>Hugging Face APIs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err="1">
                <a:ln>
                  <a:noFill/>
                </a:ln>
                <a:solidFill>
                  <a:schemeClr val="tx1"/>
                </a:solidFill>
                <a:effectLst/>
                <a:latin typeface="Arial" panose="020B0604020202020204" pitchFamily="34" charset="0"/>
              </a:rPr>
              <a:t>ollama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models</a:t>
            </a:r>
            <a:r>
              <a:rPr kumimoji="0" lang="en-US" altLang="en-US" sz="1800" b="0" i="0" u="none" strike="noStrike" cap="none" normalizeH="0" baseline="0" dirty="0">
                <a:ln>
                  <a:noFill/>
                </a:ln>
                <a:solidFill>
                  <a:schemeClr val="tx1"/>
                </a:solidFill>
                <a:effectLst/>
                <a:latin typeface="Arial" panose="020B0604020202020204" pitchFamily="34" charset="0"/>
              </a:rPr>
              <a:t> for easy deployment and scalability.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PoC Demo</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Demonstration</a:t>
            </a:r>
            <a:r>
              <a:rPr kumimoji="0" lang="en-US" altLang="en-US" sz="1800" b="0" i="0" u="none" strike="noStrike" cap="none" normalizeH="0" baseline="0" dirty="0">
                <a:ln>
                  <a:noFill/>
                </a:ln>
                <a:solidFill>
                  <a:schemeClr val="tx1"/>
                </a:solidFill>
                <a:effectLst/>
                <a:latin typeface="Arial" panose="020B0604020202020204" pitchFamily="34" charset="0"/>
              </a:rPr>
              <a:t>: Showcase a live demo or recorded video of the AI extracting 3-5 key entities from a sample insurance claim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Entities to extract: Claim ID, Customer Name, Claim Amount, Date of Incident, and Incident Description.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232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C907-1C72-AD41-E26A-DAABBCC8F894}"/>
              </a:ext>
            </a:extLst>
          </p:cNvPr>
          <p:cNvSpPr>
            <a:spLocks noGrp="1"/>
          </p:cNvSpPr>
          <p:nvPr>
            <p:ph type="title"/>
          </p:nvPr>
        </p:nvSpPr>
        <p:spPr>
          <a:xfrm>
            <a:off x="1333499" y="0"/>
            <a:ext cx="9757288" cy="1325563"/>
          </a:xfrm>
        </p:spPr>
        <p:txBody>
          <a:bodyPr>
            <a:noAutofit/>
          </a:bodyPr>
          <a:lstStyle/>
          <a:p>
            <a:r>
              <a:rPr lang="en-IN" sz="3200" b="1" dirty="0">
                <a:solidFill>
                  <a:srgbClr val="002060"/>
                </a:solidFill>
              </a:rPr>
              <a:t>System Architecture &amp; Technology Stack</a:t>
            </a:r>
          </a:p>
        </p:txBody>
      </p:sp>
      <p:sp>
        <p:nvSpPr>
          <p:cNvPr id="4" name="Date Placeholder 3">
            <a:extLst>
              <a:ext uri="{FF2B5EF4-FFF2-40B4-BE49-F238E27FC236}">
                <a16:creationId xmlns:a16="http://schemas.microsoft.com/office/drawing/2014/main" id="{BD941A71-B7AE-B3EB-136D-AA05E5D2EE5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0DB2C5F-2110-F1B7-3944-D59CA8D572A3}"/>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FF98953-8983-7E74-D965-844BC89CFB48}"/>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7" name="Rectangle 1">
            <a:extLst>
              <a:ext uri="{FF2B5EF4-FFF2-40B4-BE49-F238E27FC236}">
                <a16:creationId xmlns:a16="http://schemas.microsoft.com/office/drawing/2014/main" id="{33C66316-C7A3-BF2E-5E54-12474E657B27}"/>
              </a:ext>
            </a:extLst>
          </p:cNvPr>
          <p:cNvSpPr>
            <a:spLocks noChangeArrowheads="1"/>
          </p:cNvSpPr>
          <p:nvPr/>
        </p:nvSpPr>
        <p:spPr bwMode="auto">
          <a:xfrm>
            <a:off x="897807" y="1970533"/>
            <a:ext cx="1062867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System Design Diagram</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 Include a diagram that demonstrates: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Input Layer</a:t>
            </a:r>
            <a:r>
              <a:rPr kumimoji="0" lang="en-US" altLang="en-US" sz="1800" b="0" i="0" u="none" strike="noStrike" cap="none" normalizeH="0" baseline="0" dirty="0">
                <a:ln>
                  <a:noFill/>
                </a:ln>
                <a:solidFill>
                  <a:schemeClr val="tx1"/>
                </a:solidFill>
                <a:effectLst/>
                <a:latin typeface="Arial" panose="020B0604020202020204" pitchFamily="34" charset="0"/>
              </a:rPr>
              <a:t>: Document intake (e.g., scanned PDFs,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Processing Layer</a:t>
            </a:r>
            <a:r>
              <a:rPr kumimoji="0" lang="en-US" altLang="en-US" sz="1800" b="0" i="0" u="none" strike="noStrike" cap="none" normalizeH="0" baseline="0" dirty="0">
                <a:ln>
                  <a:noFill/>
                </a:ln>
                <a:solidFill>
                  <a:schemeClr val="tx1"/>
                </a:solidFill>
                <a:effectLst/>
                <a:latin typeface="Arial" panose="020B0604020202020204" pitchFamily="34" charset="0"/>
              </a:rPr>
              <a:t>: NLP/GenAI model for extraction and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Output Layer</a:t>
            </a:r>
            <a:r>
              <a:rPr kumimoji="0" lang="en-US" altLang="en-US" sz="1800" b="0" i="0" u="none" strike="noStrike" cap="none" normalizeH="0" baseline="0" dirty="0">
                <a:ln>
                  <a:noFill/>
                </a:ln>
                <a:solidFill>
                  <a:schemeClr val="tx1"/>
                </a:solidFill>
                <a:effectLst/>
                <a:latin typeface="Arial" panose="020B0604020202020204" pitchFamily="34" charset="0"/>
              </a:rPr>
              <a:t>: Structured data output (JSON, CSV) for downstream processes (e.g., insurance processing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Technology Justification</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lvl="0" eaLnBrk="0" fontAlgn="base" hangingPunct="0">
              <a:spcBef>
                <a:spcPct val="0"/>
              </a:spcBef>
              <a:spcAft>
                <a:spcPct val="0"/>
              </a:spcAft>
              <a:buFontTx/>
              <a:buChar char="•"/>
            </a:pPr>
            <a:r>
              <a:rPr lang="en-US" altLang="en-US" b="1"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Localhost Deployment</a:t>
            </a:r>
            <a:endPar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 APIs (Hugging Face/ </a:t>
            </a:r>
            <a:r>
              <a:rPr kumimoji="0" lang="en-US" altLang="en-US" b="1" i="0" u="none" strike="noStrike" cap="none" normalizeH="0" baseline="0" dirty="0" err="1">
                <a:ln>
                  <a:noFill/>
                </a:ln>
                <a:solidFill>
                  <a:schemeClr val="tx1"/>
                </a:solidFill>
                <a:effectLst/>
                <a:latin typeface="Arial" panose="020B0604020202020204" pitchFamily="34" charset="0"/>
              </a:rPr>
              <a:t>ollama</a:t>
            </a:r>
            <a:r>
              <a:rPr kumimoji="0" lang="en-US" altLang="en-US" b="1" i="0" u="none" strike="noStrike" cap="none" normalizeH="0" baseline="0" dirty="0">
                <a:ln>
                  <a:noFill/>
                </a:ln>
                <a:solidFill>
                  <a:schemeClr val="tx1"/>
                </a:solidFill>
                <a:effectLst/>
                <a:latin typeface="Arial" panose="020B0604020202020204" pitchFamily="34" charset="0"/>
              </a:rPr>
              <a:t> model )</a:t>
            </a:r>
            <a:r>
              <a:rPr kumimoji="0" lang="en-US" altLang="en-US" b="0" i="0" u="none" strike="noStrike" cap="none" normalizeH="0" baseline="0" dirty="0">
                <a:ln>
                  <a:noFill/>
                </a:ln>
                <a:solidFill>
                  <a:schemeClr val="tx1"/>
                </a:solidFill>
                <a:effectLst/>
                <a:latin typeface="Arial" panose="020B0604020202020204" pitchFamily="34" charset="0"/>
              </a:rPr>
              <a:t>: Easy integration with existing systems and quick deployment for NLP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Chroma </a:t>
            </a:r>
            <a:r>
              <a:rPr lang="en-US" altLang="en-US" b="1" dirty="0">
                <a:latin typeface="Arial" panose="020B0604020202020204" pitchFamily="34" charset="0"/>
              </a:rPr>
              <a:t>DB </a:t>
            </a:r>
            <a:r>
              <a:rPr kumimoji="0" lang="en-US" altLang="en-US" sz="1800" b="1" i="0" u="none" strike="noStrike" cap="none" normalizeH="0" baseline="0" dirty="0">
                <a:ln>
                  <a:noFill/>
                </a:ln>
                <a:solidFill>
                  <a:schemeClr val="tx1"/>
                </a:solidFill>
                <a:effectLst/>
                <a:latin typeface="Arial" panose="020B0604020202020204" pitchFamily="34" charset="0"/>
              </a:rPr>
              <a:t>Storage</a:t>
            </a:r>
            <a:r>
              <a:rPr kumimoji="0" lang="en-US" altLang="en-US" sz="1800" b="0" i="0" u="none" strike="noStrike" cap="none" normalizeH="0" baseline="0" dirty="0">
                <a:ln>
                  <a:noFill/>
                </a:ln>
                <a:solidFill>
                  <a:schemeClr val="tx1"/>
                </a:solidFill>
                <a:effectLst/>
                <a:latin typeface="Arial" panose="020B0604020202020204" pitchFamily="34" charset="0"/>
              </a:rPr>
              <a:t>: Secure and scalable data storage for input/output documents.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013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4BC4-7902-7A61-A147-5E37ED3F5BFB}"/>
              </a:ext>
            </a:extLst>
          </p:cNvPr>
          <p:cNvSpPr>
            <a:spLocks noGrp="1"/>
          </p:cNvSpPr>
          <p:nvPr>
            <p:ph type="title"/>
          </p:nvPr>
        </p:nvSpPr>
        <p:spPr>
          <a:xfrm>
            <a:off x="1923435" y="0"/>
            <a:ext cx="7397546" cy="1325563"/>
          </a:xfrm>
        </p:spPr>
        <p:txBody>
          <a:bodyPr>
            <a:noAutofit/>
          </a:bodyPr>
          <a:lstStyle/>
          <a:p>
            <a:pPr algn="ctr"/>
            <a:r>
              <a:rPr lang="en-IN" sz="3200" b="1" dirty="0">
                <a:solidFill>
                  <a:srgbClr val="002060"/>
                </a:solidFill>
              </a:rPr>
              <a:t>SYSTEM FLOWCHART </a:t>
            </a:r>
          </a:p>
        </p:txBody>
      </p:sp>
      <p:pic>
        <p:nvPicPr>
          <p:cNvPr id="8" name="Content Placeholder 7">
            <a:extLst>
              <a:ext uri="{FF2B5EF4-FFF2-40B4-BE49-F238E27FC236}">
                <a16:creationId xmlns:a16="http://schemas.microsoft.com/office/drawing/2014/main" id="{AC01AF46-089E-64E6-099F-79096DC8A1F9}"/>
              </a:ext>
            </a:extLst>
          </p:cNvPr>
          <p:cNvPicPr>
            <a:picLocks noGrp="1" noChangeAspect="1"/>
          </p:cNvPicPr>
          <p:nvPr>
            <p:ph idx="1"/>
          </p:nvPr>
        </p:nvPicPr>
        <p:blipFill>
          <a:blip r:embed="rId2"/>
          <a:stretch>
            <a:fillRect/>
          </a:stretch>
        </p:blipFill>
        <p:spPr>
          <a:xfrm>
            <a:off x="530943" y="1671484"/>
            <a:ext cx="10766322" cy="4906297"/>
          </a:xfrm>
        </p:spPr>
      </p:pic>
      <p:sp>
        <p:nvSpPr>
          <p:cNvPr id="4" name="Date Placeholder 3">
            <a:extLst>
              <a:ext uri="{FF2B5EF4-FFF2-40B4-BE49-F238E27FC236}">
                <a16:creationId xmlns:a16="http://schemas.microsoft.com/office/drawing/2014/main" id="{65104AD7-0882-9839-C65E-28E5973A234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A49497F-53D0-B774-1CDB-FAF95484137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EC4899E2-1989-685C-551C-F0C489FC16C3}"/>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154604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50DA-B573-A39E-9946-3D4F65230396}"/>
              </a:ext>
            </a:extLst>
          </p:cNvPr>
          <p:cNvSpPr>
            <a:spLocks noGrp="1"/>
          </p:cNvSpPr>
          <p:nvPr>
            <p:ph type="title"/>
          </p:nvPr>
        </p:nvSpPr>
        <p:spPr>
          <a:xfrm>
            <a:off x="3009733" y="0"/>
            <a:ext cx="6040695" cy="1325563"/>
          </a:xfrm>
        </p:spPr>
        <p:txBody>
          <a:bodyPr>
            <a:normAutofit/>
          </a:bodyPr>
          <a:lstStyle/>
          <a:p>
            <a:pPr algn="ctr"/>
            <a:r>
              <a:rPr lang="en-IN" sz="3200" b="1" dirty="0">
                <a:solidFill>
                  <a:srgbClr val="002060"/>
                </a:solidFill>
              </a:rPr>
              <a:t>Business Impact &amp; ROI</a:t>
            </a:r>
            <a:endParaRPr lang="en-IN" sz="3200" dirty="0">
              <a:solidFill>
                <a:srgbClr val="002060"/>
              </a:solidFill>
            </a:endParaRPr>
          </a:p>
        </p:txBody>
      </p:sp>
      <p:sp>
        <p:nvSpPr>
          <p:cNvPr id="4" name="Date Placeholder 3">
            <a:extLst>
              <a:ext uri="{FF2B5EF4-FFF2-40B4-BE49-F238E27FC236}">
                <a16:creationId xmlns:a16="http://schemas.microsoft.com/office/drawing/2014/main" id="{0ABF17E4-B61D-3713-AFE5-BEC3482248A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4730809-B730-5FC8-7DA8-F523275BCBC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8F658D4-7154-5C49-B902-288C910D9856}"/>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7" name="Rectangle 1">
            <a:extLst>
              <a:ext uri="{FF2B5EF4-FFF2-40B4-BE49-F238E27FC236}">
                <a16:creationId xmlns:a16="http://schemas.microsoft.com/office/drawing/2014/main" id="{5C3E084D-F2B8-262E-9EEA-3AA58A6B50EA}"/>
              </a:ext>
            </a:extLst>
          </p:cNvPr>
          <p:cNvSpPr>
            <a:spLocks noGrp="1" noChangeArrowheads="1"/>
          </p:cNvSpPr>
          <p:nvPr>
            <p:ph idx="1"/>
          </p:nvPr>
        </p:nvSpPr>
        <p:spPr bwMode="auto">
          <a:xfrm>
            <a:off x="960699" y="1832034"/>
            <a:ext cx="1010469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Expected Savings</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FTE Savings</a:t>
            </a:r>
            <a:r>
              <a:rPr kumimoji="0" lang="en-US" altLang="en-US" sz="1800" b="0" i="0" u="none" strike="noStrike" cap="none" normalizeH="0" baseline="0" dirty="0">
                <a:ln>
                  <a:noFill/>
                </a:ln>
                <a:solidFill>
                  <a:schemeClr val="tx1"/>
                </a:solidFill>
                <a:effectLst/>
                <a:latin typeface="Arial" panose="020B0604020202020204" pitchFamily="34" charset="0"/>
              </a:rPr>
              <a:t>: Automating the process can save 7 FTEs annually, resulting in a savings of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Processing Time Reduction</a:t>
            </a:r>
            <a:r>
              <a:rPr kumimoji="0" lang="en-US" altLang="en-US" sz="1800" b="0" i="0" u="none" strike="noStrike" cap="none" normalizeH="0" baseline="0" dirty="0">
                <a:ln>
                  <a:noFill/>
                </a:ln>
                <a:solidFill>
                  <a:schemeClr val="tx1"/>
                </a:solidFill>
                <a:effectLst/>
                <a:latin typeface="Arial" panose="020B0604020202020204" pitchFamily="34" charset="0"/>
              </a:rPr>
              <a:t>: Reduces document processing time by 75 - 80%, leading to faster decision-making and improved customer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Accuracy Improvement</a:t>
            </a:r>
            <a:r>
              <a:rPr kumimoji="0" lang="en-US" altLang="en-US" sz="1800" b="0" i="0" u="none" strike="noStrike" cap="none" normalizeH="0" baseline="0" dirty="0">
                <a:ln>
                  <a:noFill/>
                </a:ln>
                <a:solidFill>
                  <a:schemeClr val="tx1"/>
                </a:solidFill>
                <a:effectLst/>
                <a:latin typeface="Arial" panose="020B0604020202020204" pitchFamily="34" charset="0"/>
              </a:rPr>
              <a:t>: AI model improves accuracy by reducing errors by 80%.</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KPIs for Project Success: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FTE Savings</a:t>
            </a:r>
            <a:r>
              <a:rPr kumimoji="0" lang="en-US" altLang="en-US" sz="1800" b="0" i="0" u="none" strike="noStrike" cap="none" normalizeH="0" baseline="0" dirty="0">
                <a:ln>
                  <a:noFill/>
                </a:ln>
                <a:solidFill>
                  <a:schemeClr val="tx1"/>
                </a:solidFill>
                <a:effectLst/>
                <a:latin typeface="Arial" panose="020B0604020202020204" pitchFamily="34" charset="0"/>
              </a:rPr>
              <a:t>: Measure the number of FTEs saved post-implementation.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Processing Time</a:t>
            </a:r>
            <a:r>
              <a:rPr kumimoji="0" lang="en-US" altLang="en-US" sz="1800" b="0" i="0" u="none" strike="noStrike" cap="none" normalizeH="0" baseline="0" dirty="0">
                <a:ln>
                  <a:noFill/>
                </a:ln>
                <a:solidFill>
                  <a:schemeClr val="tx1"/>
                </a:solidFill>
                <a:effectLst/>
                <a:latin typeface="Arial" panose="020B0604020202020204" pitchFamily="34" charset="0"/>
              </a:rPr>
              <a:t>: Track the average time per claim before and after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Accuracy Rate</a:t>
            </a:r>
            <a:r>
              <a:rPr kumimoji="0" lang="en-US" altLang="en-US" sz="1800" b="0" i="0" u="none" strike="noStrike" cap="none" normalizeH="0" baseline="0" dirty="0">
                <a:ln>
                  <a:noFill/>
                </a:ln>
                <a:solidFill>
                  <a:schemeClr val="tx1"/>
                </a:solidFill>
                <a:effectLst/>
                <a:latin typeface="Arial" panose="020B0604020202020204" pitchFamily="34" charset="0"/>
              </a:rPr>
              <a:t>: Percentage reduction in manual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Cost Reduction</a:t>
            </a:r>
            <a:r>
              <a:rPr kumimoji="0" lang="en-US" altLang="en-US" sz="1800" b="0" i="0" u="none" strike="noStrike" cap="none" normalizeH="0" baseline="0" dirty="0">
                <a:ln>
                  <a:noFill/>
                </a:ln>
                <a:solidFill>
                  <a:schemeClr val="tx1"/>
                </a:solidFill>
                <a:effectLst/>
                <a:latin typeface="Arial" panose="020B0604020202020204" pitchFamily="34" charset="0"/>
              </a:rPr>
              <a:t>: Financial savings due to reduced operational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Customer Satisfaction</a:t>
            </a:r>
            <a:r>
              <a:rPr kumimoji="0" lang="en-US" altLang="en-US" sz="1800" b="0" i="0" u="none" strike="noStrike" cap="none" normalizeH="0" baseline="0" dirty="0">
                <a:ln>
                  <a:noFill/>
                </a:ln>
                <a:solidFill>
                  <a:schemeClr val="tx1"/>
                </a:solidFill>
                <a:effectLst/>
                <a:latin typeface="Arial" panose="020B0604020202020204" pitchFamily="34" charset="0"/>
              </a:rPr>
              <a:t>: Improvement in customer service response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339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57CA-F79F-EE50-652D-8CBF5C1CD5CC}"/>
              </a:ext>
            </a:extLst>
          </p:cNvPr>
          <p:cNvSpPr>
            <a:spLocks noGrp="1"/>
          </p:cNvSpPr>
          <p:nvPr>
            <p:ph type="title"/>
          </p:nvPr>
        </p:nvSpPr>
        <p:spPr>
          <a:xfrm>
            <a:off x="1675143" y="0"/>
            <a:ext cx="8192338" cy="1325563"/>
          </a:xfrm>
        </p:spPr>
        <p:txBody>
          <a:bodyPr>
            <a:noAutofit/>
          </a:bodyPr>
          <a:lstStyle/>
          <a:p>
            <a:pPr algn="ctr"/>
            <a:r>
              <a:rPr lang="en-IN" sz="3200" b="1" dirty="0">
                <a:solidFill>
                  <a:srgbClr val="002060"/>
                </a:solidFill>
              </a:rPr>
              <a:t>Implementation Roadmap &amp; Risks</a:t>
            </a:r>
          </a:p>
        </p:txBody>
      </p:sp>
      <p:sp>
        <p:nvSpPr>
          <p:cNvPr id="4" name="Date Placeholder 3">
            <a:extLst>
              <a:ext uri="{FF2B5EF4-FFF2-40B4-BE49-F238E27FC236}">
                <a16:creationId xmlns:a16="http://schemas.microsoft.com/office/drawing/2014/main" id="{6716326B-8250-D88D-BCAD-DA5D6760238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2926C2C-D8F5-6F5C-8468-70E13282724B}"/>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ED4FFBD7-6644-D801-6D3F-41C16C2AE128}"/>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7" name="Rectangle 1">
            <a:extLst>
              <a:ext uri="{FF2B5EF4-FFF2-40B4-BE49-F238E27FC236}">
                <a16:creationId xmlns:a16="http://schemas.microsoft.com/office/drawing/2014/main" id="{7C831FC5-7121-5B18-2B32-2ECC4DE17B91}"/>
              </a:ext>
            </a:extLst>
          </p:cNvPr>
          <p:cNvSpPr>
            <a:spLocks noGrp="1" noChangeArrowheads="1"/>
          </p:cNvSpPr>
          <p:nvPr>
            <p:ph idx="1"/>
          </p:nvPr>
        </p:nvSpPr>
        <p:spPr bwMode="auto">
          <a:xfrm>
            <a:off x="1333500" y="2014596"/>
            <a:ext cx="9525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Implementation Phases: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Pilot</a:t>
            </a:r>
            <a:r>
              <a:rPr kumimoji="0" lang="en-US" altLang="en-US" sz="1800" b="0" i="0" u="none" strike="noStrike" cap="none" normalizeH="0" baseline="0" dirty="0">
                <a:ln>
                  <a:noFill/>
                </a:ln>
                <a:solidFill>
                  <a:schemeClr val="tx1"/>
                </a:solidFill>
                <a:effectLst/>
                <a:latin typeface="Arial" panose="020B0604020202020204" pitchFamily="34" charset="0"/>
              </a:rPr>
              <a:t>: Test AI automation with a small sample of claims to evaluate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Scale</a:t>
            </a:r>
            <a:r>
              <a:rPr kumimoji="0" lang="en-US" altLang="en-US" sz="1800" b="0" i="0" u="none" strike="noStrike" cap="none" normalizeH="0" baseline="0" dirty="0">
                <a:ln>
                  <a:noFill/>
                </a:ln>
                <a:solidFill>
                  <a:schemeClr val="tx1"/>
                </a:solidFill>
                <a:effectLst/>
                <a:latin typeface="Arial" panose="020B0604020202020204" pitchFamily="34" charset="0"/>
              </a:rPr>
              <a:t>: Gradually expand to handle larger volumes of claims.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Global Rollout</a:t>
            </a:r>
            <a:r>
              <a:rPr kumimoji="0" lang="en-US" altLang="en-US" sz="1800" b="0" i="0" u="none" strike="noStrike" cap="none" normalizeH="0" baseline="0" dirty="0">
                <a:ln>
                  <a:noFill/>
                </a:ln>
                <a:solidFill>
                  <a:schemeClr val="tx1"/>
                </a:solidFill>
                <a:effectLst/>
                <a:latin typeface="Arial" panose="020B0604020202020204" pitchFamily="34" charset="0"/>
              </a:rPr>
              <a:t>: Full deployment across all insurance claim processing workflows.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Top 3 Risks</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Data Privacy</a:t>
            </a:r>
            <a:r>
              <a:rPr kumimoji="0" lang="en-US" altLang="en-US" sz="1800" b="0" i="0" u="none" strike="noStrike" cap="none" normalizeH="0" baseline="0" dirty="0">
                <a:ln>
                  <a:noFill/>
                </a:ln>
                <a:solidFill>
                  <a:schemeClr val="tx1"/>
                </a:solidFill>
                <a:effectLst/>
                <a:latin typeface="Arial" panose="020B0604020202020204" pitchFamily="34" charset="0"/>
              </a:rPr>
              <a:t>: Ensure compliance with privacy regulations (e.g., GDPR).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Mitigation</a:t>
            </a:r>
            <a:r>
              <a:rPr kumimoji="0" lang="en-US" altLang="en-US" sz="1800" b="0" i="0" u="none" strike="noStrike" cap="none" normalizeH="0" baseline="0" dirty="0">
                <a:ln>
                  <a:noFill/>
                </a:ln>
                <a:solidFill>
                  <a:schemeClr val="tx1"/>
                </a:solidFill>
                <a:effectLst/>
                <a:latin typeface="Arial" panose="020B0604020202020204" pitchFamily="34" charset="0"/>
              </a:rPr>
              <a:t>: Implement strong encryption and data anonymization techniques.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User Adoption</a:t>
            </a:r>
            <a:r>
              <a:rPr kumimoji="0" lang="en-US" altLang="en-US" sz="1800" b="0" i="0" u="none" strike="noStrike" cap="none" normalizeH="0" baseline="0" dirty="0">
                <a:ln>
                  <a:noFill/>
                </a:ln>
                <a:solidFill>
                  <a:schemeClr val="tx1"/>
                </a:solidFill>
                <a:effectLst/>
                <a:latin typeface="Arial" panose="020B0604020202020204" pitchFamily="34" charset="0"/>
              </a:rPr>
              <a:t>: Employees may resist the change.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Mitigation</a:t>
            </a:r>
            <a:r>
              <a:rPr kumimoji="0" lang="en-US" altLang="en-US" sz="1800" b="0" i="0" u="none" strike="noStrike" cap="none" normalizeH="0" baseline="0" dirty="0">
                <a:ln>
                  <a:noFill/>
                </a:ln>
                <a:solidFill>
                  <a:schemeClr val="tx1"/>
                </a:solidFill>
                <a:effectLst/>
                <a:latin typeface="Arial" panose="020B0604020202020204" pitchFamily="34" charset="0"/>
              </a:rPr>
              <a:t>: Provide comprehensive training and change management programs.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Cloud Costs</a:t>
            </a:r>
            <a:r>
              <a:rPr kumimoji="0" lang="en-US" altLang="en-US" sz="1800" b="0" i="0" u="none" strike="noStrike" cap="none" normalizeH="0" baseline="0" dirty="0">
                <a:ln>
                  <a:noFill/>
                </a:ln>
                <a:solidFill>
                  <a:schemeClr val="tx1"/>
                </a:solidFill>
                <a:effectLst/>
                <a:latin typeface="Arial" panose="020B0604020202020204" pitchFamily="34" charset="0"/>
              </a:rPr>
              <a:t>: High infrastructure costs for large-scale operations.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Mitigation</a:t>
            </a:r>
            <a:r>
              <a:rPr kumimoji="0" lang="en-US" altLang="en-US" sz="1800" b="0" i="0" u="none" strike="noStrike" cap="none" normalizeH="0" baseline="0" dirty="0">
                <a:ln>
                  <a:noFill/>
                </a:ln>
                <a:solidFill>
                  <a:schemeClr val="tx1"/>
                </a:solidFill>
                <a:effectLst/>
                <a:latin typeface="Arial" panose="020B0604020202020204" pitchFamily="34" charset="0"/>
              </a:rPr>
              <a:t>: Optimize serverless usage and cloud resource scaling.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4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C0C6-AC5C-360D-5472-DAE34A56EBD6}"/>
              </a:ext>
            </a:extLst>
          </p:cNvPr>
          <p:cNvSpPr>
            <a:spLocks noGrp="1"/>
          </p:cNvSpPr>
          <p:nvPr>
            <p:ph type="title"/>
          </p:nvPr>
        </p:nvSpPr>
        <p:spPr>
          <a:xfrm>
            <a:off x="2355888" y="0"/>
            <a:ext cx="7348385" cy="1325563"/>
          </a:xfrm>
        </p:spPr>
        <p:txBody>
          <a:bodyPr>
            <a:noAutofit/>
          </a:bodyPr>
          <a:lstStyle/>
          <a:p>
            <a:pPr algn="ctr"/>
            <a:r>
              <a:rPr lang="en-IN" sz="3200" b="1" dirty="0">
                <a:solidFill>
                  <a:srgbClr val="002060"/>
                </a:solidFill>
              </a:rPr>
              <a:t>Change Management Strategy</a:t>
            </a:r>
          </a:p>
        </p:txBody>
      </p:sp>
      <p:sp>
        <p:nvSpPr>
          <p:cNvPr id="4" name="Date Placeholder 3">
            <a:extLst>
              <a:ext uri="{FF2B5EF4-FFF2-40B4-BE49-F238E27FC236}">
                <a16:creationId xmlns:a16="http://schemas.microsoft.com/office/drawing/2014/main" id="{ECD88C05-9A06-AD96-F0D9-F5309634790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8477ED0-1B2D-81C2-AABF-B881EC86D580}"/>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8DE0F55C-E570-99A8-C143-D0F29E01941C}"/>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7" name="Rectangle 1">
            <a:extLst>
              <a:ext uri="{FF2B5EF4-FFF2-40B4-BE49-F238E27FC236}">
                <a16:creationId xmlns:a16="http://schemas.microsoft.com/office/drawing/2014/main" id="{09B6EEA0-97D6-01FD-6075-57E0420C96E6}"/>
              </a:ext>
            </a:extLst>
          </p:cNvPr>
          <p:cNvSpPr>
            <a:spLocks noGrp="1" noChangeArrowheads="1"/>
          </p:cNvSpPr>
          <p:nvPr>
            <p:ph idx="1"/>
          </p:nvPr>
        </p:nvSpPr>
        <p:spPr bwMode="auto">
          <a:xfrm>
            <a:off x="925975" y="2102921"/>
            <a:ext cx="1025516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User Training: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Provide hands-on training sessions for employees to become proficient in the new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Offer support materials such as video tutorials, FAQs, and a helpdesk.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accent5">
                    <a:lumMod val="50000"/>
                  </a:schemeClr>
                </a:solidFill>
                <a:effectLst/>
                <a:latin typeface="Arial" panose="020B0604020202020204" pitchFamily="34" charset="0"/>
              </a:rPr>
              <a:t>Organizational Shift</a:t>
            </a:r>
            <a:r>
              <a:rPr kumimoji="0" lang="en-US" altLang="en-US" sz="1800" b="0" i="0" u="sng"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accent5">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Encourage buy-in from key stakeholders by emphasizing the benefits of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Set up a feedback loop to refine the AI model and its integration into daily workflows.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713015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66C46A-DC57-4209-80CD-9FE6C93151F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259</TotalTime>
  <Words>1164</Words>
  <Application>Microsoft Office PowerPoint</Application>
  <PresentationFormat>Widescreen</PresentationFormat>
  <Paragraphs>170</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Tenorite</vt:lpstr>
      <vt:lpstr>Monoline</vt:lpstr>
      <vt:lpstr> AI and Data Analytics for Governance: Improving Public Sector Efficiency Through Automation </vt:lpstr>
      <vt:lpstr>introduction</vt:lpstr>
      <vt:lpstr>The Problem &amp; Value Proposition</vt:lpstr>
      <vt:lpstr>Digital Solution &amp; PoC Demo</vt:lpstr>
      <vt:lpstr>System Architecture &amp; Technology Stack</vt:lpstr>
      <vt:lpstr>SYSTEM FLOWCHART </vt:lpstr>
      <vt:lpstr>Business Impact &amp; ROI</vt:lpstr>
      <vt:lpstr>Implementation Roadmap &amp; Risks</vt:lpstr>
      <vt:lpstr>Change Management Strategy</vt:lpstr>
      <vt:lpstr>OUTPUTS</vt:lpstr>
      <vt:lpstr>PowerPoint Presentation</vt:lpstr>
      <vt:lpstr>Results &amp; Impact</vt:lpstr>
      <vt:lpstr>Conclusion &amp; Future Vision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Aayush sahu</dc:creator>
  <cp:lastModifiedBy>ajay paikra</cp:lastModifiedBy>
  <cp:revision>8</cp:revision>
  <dcterms:created xsi:type="dcterms:W3CDTF">2025-12-12T05:07:40Z</dcterms:created>
  <dcterms:modified xsi:type="dcterms:W3CDTF">2025-12-12T10:38:25Z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